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7" r:id="rId6"/>
    <p:sldId id="264" r:id="rId7"/>
    <p:sldId id="266" r:id="rId8"/>
    <p:sldId id="267" r:id="rId9"/>
    <p:sldId id="262" r:id="rId10"/>
    <p:sldId id="278" r:id="rId11"/>
    <p:sldId id="279" r:id="rId12"/>
    <p:sldId id="263" r:id="rId13"/>
    <p:sldId id="281" r:id="rId14"/>
    <p:sldId id="286" r:id="rId15"/>
    <p:sldId id="285" r:id="rId16"/>
    <p:sldId id="284" r:id="rId17"/>
    <p:sldId id="301" r:id="rId18"/>
    <p:sldId id="282" r:id="rId19"/>
    <p:sldId id="300" r:id="rId20"/>
    <p:sldId id="287" r:id="rId21"/>
    <p:sldId id="293" r:id="rId22"/>
    <p:sldId id="292" r:id="rId23"/>
    <p:sldId id="291" r:id="rId24"/>
    <p:sldId id="290" r:id="rId25"/>
    <p:sldId id="289" r:id="rId26"/>
    <p:sldId id="288" r:id="rId27"/>
    <p:sldId id="299" r:id="rId28"/>
    <p:sldId id="298" r:id="rId29"/>
    <p:sldId id="259" r:id="rId30"/>
    <p:sldId id="27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22999C"/>
    <a:srgbClr val="0033CC"/>
    <a:srgbClr val="151515"/>
    <a:srgbClr val="30303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61A5FC-CCFC-4859-AFD1-5036F0B706C6}" v="1" dt="2023-05-28T20:24:47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pt-BR" dirty="0"/>
            <a:t>BD: ORACLE</a:t>
          </a:r>
          <a:r>
            <a:rPr lang="pt-BR" noProof="0" dirty="0"/>
            <a:t>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6D919540-0FA6-440F-8C61-B06EB3A5085B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pt-BR" dirty="0"/>
            <a:t>IDE: Eclipse</a:t>
          </a:r>
          <a:endParaRPr lang="pt-BR" noProof="0" dirty="0"/>
        </a:p>
      </dgm:t>
    </dgm:pt>
    <dgm:pt modelId="{C36153DF-DFAD-4C92-B2A6-E5B7CC59694A}" type="parTrans" cxnId="{F9620C95-0439-4801-A0D9-01E4AB05B6D3}">
      <dgm:prSet/>
      <dgm:spPr/>
      <dgm:t>
        <a:bodyPr/>
        <a:lstStyle/>
        <a:p>
          <a:endParaRPr lang="pt-BR"/>
        </a:p>
      </dgm:t>
    </dgm:pt>
    <dgm:pt modelId="{39DD9D05-65D9-4F9B-8684-F7C1B7E7E52F}" type="sibTrans" cxnId="{F9620C95-0439-4801-A0D9-01E4AB05B6D3}">
      <dgm:prSet/>
      <dgm:spPr/>
      <dgm:t>
        <a:bodyPr/>
        <a:lstStyle/>
        <a:p>
          <a:endParaRPr lang="pt-BR"/>
        </a:p>
      </dgm:t>
    </dgm:pt>
    <dgm:pt modelId="{2BF9F9CE-9DCC-4788-8659-C9E8777073C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pPr>
            <a:lnSpc>
              <a:spcPct val="100000"/>
            </a:lnSpc>
            <a:buFont typeface="Symbol" panose="05050102010706020507" pitchFamily="18" charset="2"/>
            <a:buChar char=""/>
          </a:pPr>
          <a:r>
            <a:rPr lang="pt-BR" dirty="0"/>
            <a:t>Framework: Swing</a:t>
          </a:r>
          <a:endParaRPr lang="pt-BR" noProof="0" dirty="0"/>
        </a:p>
      </dgm:t>
    </dgm:pt>
    <dgm:pt modelId="{F89101C9-1B00-4370-9B4A-864EBF4BC02B}" type="parTrans" cxnId="{7BC6D2F5-3C27-4B4A-B741-ACB0E1A8A554}">
      <dgm:prSet/>
      <dgm:spPr/>
      <dgm:t>
        <a:bodyPr/>
        <a:lstStyle/>
        <a:p>
          <a:endParaRPr lang="pt-BR"/>
        </a:p>
      </dgm:t>
    </dgm:pt>
    <dgm:pt modelId="{1DAACDB0-49FD-437E-8F47-D1203C1BCBB7}" type="sibTrans" cxnId="{7BC6D2F5-3C27-4B4A-B741-ACB0E1A8A554}">
      <dgm:prSet/>
      <dgm:spPr/>
      <dgm:t>
        <a:bodyPr/>
        <a:lstStyle/>
        <a:p>
          <a:endParaRPr lang="pt-BR"/>
        </a:p>
      </dgm:t>
    </dgm:pt>
    <dgm:pt modelId="{5605D28D-2CE6-4513-8566-952984E21E14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>
            <a:lnSpc>
              <a:spcPct val="100000"/>
            </a:lnSpc>
          </a:pPr>
          <a:r>
            <a:rPr lang="pt-BR" dirty="0"/>
            <a:t>Linguagem: Java 8</a:t>
          </a:r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AB29D370-864B-4F88-80E3-EF7C8C6905AA}" type="pres">
      <dgm:prSet presAssocID="{5605D28D-2CE6-4513-8566-952984E21E14}" presName="text_2" presStyleLbl="node1" presStyleIdx="1" presStyleCnt="4">
        <dgm:presLayoutVars>
          <dgm:bulletEnabled val="1"/>
        </dgm:presLayoutVars>
      </dgm:prSet>
      <dgm:spPr/>
    </dgm:pt>
    <dgm:pt modelId="{A715A882-11AF-4566-9694-D95C00367E1B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4"/>
      <dgm:spPr/>
    </dgm:pt>
    <dgm:pt modelId="{66A48C3B-CF4B-4A60-997D-D8B8085BC694}" type="pres">
      <dgm:prSet presAssocID="{6D919540-0FA6-440F-8C61-B06EB3A5085B}" presName="text_3" presStyleLbl="node1" presStyleIdx="2" presStyleCnt="4">
        <dgm:presLayoutVars>
          <dgm:bulletEnabled val="1"/>
        </dgm:presLayoutVars>
      </dgm:prSet>
      <dgm:spPr/>
    </dgm:pt>
    <dgm:pt modelId="{193915F1-17EC-4E9F-B296-D6C1FFB76AF4}" type="pres">
      <dgm:prSet presAssocID="{6D919540-0FA6-440F-8C61-B06EB3A5085B}" presName="accent_3" presStyleCnt="0"/>
      <dgm:spPr/>
    </dgm:pt>
    <dgm:pt modelId="{1A7C4BA0-466D-48C8-A2A8-A8EF52B12B0A}" type="pres">
      <dgm:prSet presAssocID="{6D919540-0FA6-440F-8C61-B06EB3A5085B}" presName="accentRepeatNode" presStyleLbl="solidFgAcc1" presStyleIdx="2" presStyleCnt="4"/>
      <dgm:spPr/>
    </dgm:pt>
    <dgm:pt modelId="{37021359-4E40-47EC-A3C1-2570DB5BE260}" type="pres">
      <dgm:prSet presAssocID="{2BF9F9CE-9DCC-4788-8659-C9E8777073C7}" presName="text_4" presStyleLbl="node1" presStyleIdx="3" presStyleCnt="4">
        <dgm:presLayoutVars>
          <dgm:bulletEnabled val="1"/>
        </dgm:presLayoutVars>
      </dgm:prSet>
      <dgm:spPr/>
    </dgm:pt>
    <dgm:pt modelId="{7B5897B9-716C-4993-9A45-FFF0715243E6}" type="pres">
      <dgm:prSet presAssocID="{2BF9F9CE-9DCC-4788-8659-C9E8777073C7}" presName="accent_4" presStyleCnt="0"/>
      <dgm:spPr/>
    </dgm:pt>
    <dgm:pt modelId="{DC8F994C-3FAE-4F97-A194-CA5852C9E08F}" type="pres">
      <dgm:prSet presAssocID="{2BF9F9CE-9DCC-4788-8659-C9E8777073C7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6B93B364-0BD6-4B0A-B4A4-684F77F15222}" type="presOf" srcId="{6D919540-0FA6-440F-8C61-B06EB3A5085B}" destId="{66A48C3B-CF4B-4A60-997D-D8B8085BC694}" srcOrd="0" destOrd="0" presId="urn:microsoft.com/office/officeart/2008/layout/VerticalCurvedList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F9620C95-0439-4801-A0D9-01E4AB05B6D3}" srcId="{7E5AA53B-3EEE-4DE4-BB81-9044890C2946}" destId="{6D919540-0FA6-440F-8C61-B06EB3A5085B}" srcOrd="2" destOrd="0" parTransId="{C36153DF-DFAD-4C92-B2A6-E5B7CC59694A}" sibTransId="{39DD9D05-65D9-4F9B-8684-F7C1B7E7E52F}"/>
    <dgm:cxn modelId="{D0811FCA-803F-4D0A-AB1B-16EEEBA1FD64}" type="presOf" srcId="{5605D28D-2CE6-4513-8566-952984E21E14}" destId="{AB29D370-864B-4F88-80E3-EF7C8C6905AA}" srcOrd="0" destOrd="0" presId="urn:microsoft.com/office/officeart/2008/layout/VerticalCurvedList"/>
    <dgm:cxn modelId="{7BC6D2F5-3C27-4B4A-B741-ACB0E1A8A554}" srcId="{7E5AA53B-3EEE-4DE4-BB81-9044890C2946}" destId="{2BF9F9CE-9DCC-4788-8659-C9E8777073C7}" srcOrd="3" destOrd="0" parTransId="{F89101C9-1B00-4370-9B4A-864EBF4BC02B}" sibTransId="{1DAACDB0-49FD-437E-8F47-D1203C1BCBB7}"/>
    <dgm:cxn modelId="{15285CF8-DE2F-41C2-B256-00B460BF88F2}" type="presOf" srcId="{2BF9F9CE-9DCC-4788-8659-C9E8777073C7}" destId="{37021359-4E40-47EC-A3C1-2570DB5BE260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89E49D37-320B-4F4F-8D0B-C8CC834EDFA2}" type="presParOf" srcId="{90561C55-3C6E-4D53-85E1-2C50BCDDA392}" destId="{AB29D370-864B-4F88-80E3-EF7C8C6905AA}" srcOrd="3" destOrd="0" presId="urn:microsoft.com/office/officeart/2008/layout/VerticalCurvedList"/>
    <dgm:cxn modelId="{DDC89BD8-3343-441C-BE8C-A48966316027}" type="presParOf" srcId="{90561C55-3C6E-4D53-85E1-2C50BCDDA392}" destId="{A715A882-11AF-4566-9694-D95C00367E1B}" srcOrd="4" destOrd="0" presId="urn:microsoft.com/office/officeart/2008/layout/VerticalCurvedList"/>
    <dgm:cxn modelId="{39E3E590-1892-47F9-A268-FB4B7F2A942C}" type="presParOf" srcId="{A715A882-11AF-4566-9694-D95C00367E1B}" destId="{A965097E-32F1-4AB8-8C4E-2814A7596B2F}" srcOrd="0" destOrd="0" presId="urn:microsoft.com/office/officeart/2008/layout/VerticalCurvedList"/>
    <dgm:cxn modelId="{9C1A5DB6-E743-4956-BC68-33DA3F6E2CB1}" type="presParOf" srcId="{90561C55-3C6E-4D53-85E1-2C50BCDDA392}" destId="{66A48C3B-CF4B-4A60-997D-D8B8085BC694}" srcOrd="5" destOrd="0" presId="urn:microsoft.com/office/officeart/2008/layout/VerticalCurvedList"/>
    <dgm:cxn modelId="{7E072ECC-53C5-4C02-9940-34CF488EA53B}" type="presParOf" srcId="{90561C55-3C6E-4D53-85E1-2C50BCDDA392}" destId="{193915F1-17EC-4E9F-B296-D6C1FFB76AF4}" srcOrd="6" destOrd="0" presId="urn:microsoft.com/office/officeart/2008/layout/VerticalCurvedList"/>
    <dgm:cxn modelId="{DBB18179-9666-49B6-9FB4-F588428E99E1}" type="presParOf" srcId="{193915F1-17EC-4E9F-B296-D6C1FFB76AF4}" destId="{1A7C4BA0-466D-48C8-A2A8-A8EF52B12B0A}" srcOrd="0" destOrd="0" presId="urn:microsoft.com/office/officeart/2008/layout/VerticalCurvedList"/>
    <dgm:cxn modelId="{E2C79B1D-254D-494A-8E69-E1195116B520}" type="presParOf" srcId="{90561C55-3C6E-4D53-85E1-2C50BCDDA392}" destId="{37021359-4E40-47EC-A3C1-2570DB5BE260}" srcOrd="7" destOrd="0" presId="urn:microsoft.com/office/officeart/2008/layout/VerticalCurvedList"/>
    <dgm:cxn modelId="{F0F6F72D-60BB-423A-98C2-31550EAB59C2}" type="presParOf" srcId="{90561C55-3C6E-4D53-85E1-2C50BCDDA392}" destId="{7B5897B9-716C-4993-9A45-FFF0715243E6}" srcOrd="8" destOrd="0" presId="urn:microsoft.com/office/officeart/2008/layout/VerticalCurvedList"/>
    <dgm:cxn modelId="{33C5DD48-E07B-4314-820C-78FD5BE07549}" type="presParOf" srcId="{7B5897B9-716C-4993-9A45-FFF0715243E6}" destId="{DC8F994C-3FAE-4F97-A194-CA5852C9E08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63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BD: ORACLE</a:t>
          </a:r>
          <a:r>
            <a:rPr lang="pt-BR" sz="2600" kern="1200" noProof="0" dirty="0"/>
            <a:t>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29D370-864B-4F88-80E3-EF7C8C6905AA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Linguagem: Java 8</a:t>
          </a:r>
          <a:endParaRPr lang="pt-BR" sz="2600" kern="1200" noProof="0" dirty="0"/>
        </a:p>
      </dsp:txBody>
      <dsp:txXfrm>
        <a:off x="718958" y="1096552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48C3B-CF4B-4A60-997D-D8B8085BC69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6040" rIns="66040" bIns="66040" numCol="1" spcCol="1270" rtlCol="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IDE: Eclipse</a:t>
          </a:r>
          <a:endParaRPr lang="pt-BR" sz="2600" kern="1200" noProof="0" dirty="0"/>
        </a:p>
      </dsp:txBody>
      <dsp:txXfrm>
        <a:off x="718958" y="1919109"/>
        <a:ext cx="6088001" cy="548276"/>
      </dsp:txXfrm>
    </dsp:sp>
    <dsp:sp modelId="{1A7C4BA0-466D-48C8-A2A8-A8EF52B12B0A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21359-4E40-47EC-A3C1-2570DB5BE260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pt-BR" sz="2600" kern="1200" dirty="0"/>
            <a:t>Framework: Swing</a:t>
          </a:r>
          <a:endParaRPr lang="pt-BR" sz="2600" kern="1200" noProof="0" dirty="0"/>
        </a:p>
      </dsp:txBody>
      <dsp:txXfrm>
        <a:off x="404618" y="2741666"/>
        <a:ext cx="6402340" cy="548276"/>
      </dsp:txXfrm>
    </dsp:sp>
    <dsp:sp modelId="{DC8F994C-3FAE-4F97-A194-CA5852C9E08F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022A9-4647-646C-8F4C-9EF025291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F32979-EA67-B6D7-A981-331E7DBB7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13AC52-4D8F-1878-C02B-6BAEFD2E5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417E45-3478-D6BA-D9F8-073713B8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FE24DB-91FC-500E-954A-21DA0F49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83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56124-47DA-12A5-A53D-A6E78940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079FF18-1EF3-F2AC-185E-A76D00A4A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149EC7-1B5F-2F17-E88A-C348348C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897304-57AF-B939-6F4D-146DBDB7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4ABED8-4640-CAE8-8F72-535A8D52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34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292935-CE66-B5BD-4A38-B028F302B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04B493D-12AE-AD0F-907A-50FEB37C22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C45060-25E0-59CA-1112-72E073ED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02FAC-8D70-A260-5DD7-6669FA15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69D620-A943-D7C9-4666-C916D876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745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C87BB-2805-6ED7-D93E-778EE2DE6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3CD719-6862-609B-8005-84CD6C1B1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5D61A4-0D45-9D57-0B35-143C7224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C9F632-EAED-A26D-BCBC-C11AD3EC4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6F19A-BCD1-3C77-C2BA-24DE13A5F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4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8A6EC-E29E-E0A7-46AB-7CA96B4EB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680D1C-58D0-2438-663E-66D6757F8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CCDE4-80FC-4C80-FEFC-8E6B5D96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58E49C-5A63-957F-175F-4874F163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8223B0-E0CA-DFCB-2E89-4BA6FFE7A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737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FC1CB-A35B-E417-67D2-D06A7FE2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B9AC05-262A-A8FA-A1B4-980826C13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12C602-9520-C9FD-7CE0-CD88059BC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167570C-D514-8E0B-ACF0-132DF2C04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6BCE1E-87D1-65DD-DBE5-9D320A6F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D56743-0293-DE46-D738-588C3D46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5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B7387-D180-C88B-513B-0E05D8C4C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4859E5-02F1-69F1-1C40-B441B0D2D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0BB883-1132-0DB8-6D94-CD5453BF2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D3704B-C777-8130-7590-732718C4C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90066C-3D73-E3ED-DB0F-B8AA13D79E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B7B11FE-3D18-9FD7-3174-25900527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5854286-720A-5A51-FA79-3DF68EC6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207F69-B734-1837-AA1F-E7813980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097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F6EF91-9EA2-BA1B-F56D-ACC8BF5A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4E16A6C-20E3-5D25-8DC3-40193E966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8E5BE7-756B-B695-7614-ABDD9942E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6DA32C-FEFE-7F9C-409E-74176B98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28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6B38FD-822A-5DC5-A705-BD768464F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348EF0A-3FD7-9779-2AE2-1F848583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E895E6-9348-9FCD-DFBC-AB5D07D7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80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452F8-BD33-D54F-9FB7-37A73B63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A9D7B5-9F76-FBF9-4DE9-44314D55B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2A9F0A-918E-DF4D-3044-BBEB45E76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9EBBDE-2C42-9CB5-A665-9E635B9EE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E78DAB-AC49-CA8F-2756-97452AA3F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2AB88-38C2-8888-3F5C-E8B017AF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10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9C507-FF30-ADCE-E15D-3C4277DFA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84B99D7-AE79-CBE6-70B2-78CD4C9DE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0EDC56-EC78-F86B-4307-A0EFC1534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7566EB-9D5B-A41C-4E41-EC31B413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ABC45B-109E-7052-FB8B-F5569D16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F0F2F8A-4B89-EEDC-ADD2-3E96CC15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564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D57655-D669-FBB5-6056-8E5A134A0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9EB04A-DD16-0021-7383-883BDE50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359C00-99D8-22D7-007E-E77459BA3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94241-456D-4AF4-AFF4-3CC4F3A36F0A}" type="datetimeFigureOut">
              <a:rPr lang="pt-BR" smtClean="0"/>
              <a:pPr/>
              <a:t>28/05/2023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A0B389-4E3A-B4C3-324B-913A90BDE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3407C-EB7B-5A90-3655-2F495E058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401EB-EC79-4A85-8807-B79212D048A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1749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16136-5AE6-B70A-3E8C-CFB5533AE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5D561C-1EB4-767D-DA76-B4E7B6108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65CE7-1BF2-0FB5-84B8-71EF22EEAD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7054"/>
            <a:ext cx="12192000" cy="6908747"/>
          </a:xfrm>
          <a:prstGeom prst="rect">
            <a:avLst/>
          </a:prstGeom>
          <a:effectLst>
            <a:glow rad="787400">
              <a:schemeClr val="accent1">
                <a:alpha val="46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E1EA2B9-8F6F-5507-DFF7-78ED9DA5CAA9}"/>
              </a:ext>
            </a:extLst>
          </p:cNvPr>
          <p:cNvSpPr/>
          <p:nvPr/>
        </p:nvSpPr>
        <p:spPr>
          <a:xfrm>
            <a:off x="413876" y="100232"/>
            <a:ext cx="3528337" cy="1118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16267C-3DCC-C933-D2FB-976C5707E25D}"/>
              </a:ext>
            </a:extLst>
          </p:cNvPr>
          <p:cNvSpPr/>
          <p:nvPr/>
        </p:nvSpPr>
        <p:spPr>
          <a:xfrm>
            <a:off x="4392996" y="100232"/>
            <a:ext cx="3528337" cy="1118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00FFFF"/>
              </a:highlight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D9CC93D-CF91-D36B-7DEC-9539E63AF4C8}"/>
              </a:ext>
            </a:extLst>
          </p:cNvPr>
          <p:cNvSpPr/>
          <p:nvPr/>
        </p:nvSpPr>
        <p:spPr>
          <a:xfrm>
            <a:off x="8372116" y="100232"/>
            <a:ext cx="3528337" cy="1118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F614786-182C-3F9D-A910-48C49994E6C3}"/>
              </a:ext>
            </a:extLst>
          </p:cNvPr>
          <p:cNvSpPr/>
          <p:nvPr/>
        </p:nvSpPr>
        <p:spPr>
          <a:xfrm>
            <a:off x="485775" y="689872"/>
            <a:ext cx="11414677" cy="10973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/>
              <a:t>CONTROLE DE MANUTENÇÃO DE FROTA</a:t>
            </a:r>
            <a:endParaRPr lang="pt-BR" sz="4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1DDF5-1E77-0C97-AFD8-A43FAAB9FC6A}"/>
              </a:ext>
            </a:extLst>
          </p:cNvPr>
          <p:cNvSpPr/>
          <p:nvPr/>
        </p:nvSpPr>
        <p:spPr>
          <a:xfrm>
            <a:off x="6655650" y="3774933"/>
            <a:ext cx="5244802" cy="176692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Francisco Mariano de Carvalho Neto 	0030482113042 </a:t>
            </a:r>
          </a:p>
          <a:p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Kelly </a:t>
            </a:r>
            <a:r>
              <a:rPr lang="pt-BR" sz="1400" b="0" i="0" u="none" strike="noStrike" baseline="0" dirty="0" err="1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Mitsue</a:t>
            </a:r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Hongo</a:t>
            </a:r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Yamane</a:t>
            </a:r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 Azevedo Vieira	0030482023022 </a:t>
            </a:r>
          </a:p>
          <a:p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Mariana Xavier dos Santos Galindo	 	0030482113022 </a:t>
            </a:r>
          </a:p>
          <a:p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Priscila Padilla </a:t>
            </a:r>
            <a:r>
              <a:rPr lang="pt-BR" sz="1400" b="0" i="0" u="none" strike="noStrike" baseline="0" dirty="0" err="1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Latance</a:t>
            </a:r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 			0030482113037 </a:t>
            </a:r>
          </a:p>
          <a:p>
            <a:r>
              <a:rPr lang="pt-BR" sz="1400" b="0" i="0" u="none" strike="noStrike" baseline="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Vinicius Henrique Lemos da Costa 		0030482113011</a:t>
            </a:r>
          </a:p>
          <a:p>
            <a:r>
              <a:rPr lang="pt-BR" sz="105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________________________________________________________________________________________</a:t>
            </a:r>
            <a:endParaRPr lang="pt-BR" sz="1400" dirty="0">
              <a:solidFill>
                <a:schemeClr val="bg1"/>
              </a:solidFill>
              <a:latin typeface="Segoe UI" panose="020B0502040204020203" pitchFamily="34" charset="0"/>
              <a:ea typeface="Cascadia Code Light" panose="020B0609020000020004" pitchFamily="49" charset="0"/>
              <a:cs typeface="Segoe UI" panose="020B0502040204020203" pitchFamily="34" charset="0"/>
            </a:endParaRPr>
          </a:p>
          <a:p>
            <a:endParaRPr lang="pt-BR" sz="600" dirty="0">
              <a:solidFill>
                <a:schemeClr val="bg1"/>
              </a:solidFill>
              <a:latin typeface="Segoe UI" panose="020B0502040204020203" pitchFamily="34" charset="0"/>
              <a:ea typeface="Cascadia Code Light" panose="020B0609020000020004" pitchFamily="49" charset="0"/>
              <a:cs typeface="Segoe UI" panose="020B0502040204020203" pitchFamily="34" charset="0"/>
            </a:endParaRPr>
          </a:p>
          <a:p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                                      </a:t>
            </a:r>
            <a:r>
              <a:rPr lang="pt-BR" sz="1400" u="sng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Orientadora</a:t>
            </a:r>
            <a:r>
              <a:rPr lang="pt-BR" sz="1400" dirty="0">
                <a:solidFill>
                  <a:schemeClr val="bg1"/>
                </a:solidFill>
                <a:latin typeface="Segoe UI" panose="020B0502040204020203" pitchFamily="34" charset="0"/>
                <a:ea typeface="Cascadia Code Light" panose="020B0609020000020004" pitchFamily="49" charset="0"/>
                <a:cs typeface="Segoe UI" panose="020B0502040204020203" pitchFamily="34" charset="0"/>
              </a:rPr>
              <a:t>: Professora Denilce Veloso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B04147-8132-5784-7449-1CBE7FD0830F}"/>
              </a:ext>
            </a:extLst>
          </p:cNvPr>
          <p:cNvSpPr txBox="1"/>
          <p:nvPr/>
        </p:nvSpPr>
        <p:spPr>
          <a:xfrm>
            <a:off x="851198" y="5844962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Sorocaba</a:t>
            </a:r>
          </a:p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Junho / 2023</a:t>
            </a:r>
          </a:p>
        </p:txBody>
      </p:sp>
    </p:spTree>
    <p:extLst>
      <p:ext uri="{BB962C8B-B14F-4D97-AF65-F5344CB8AC3E}">
        <p14:creationId xmlns:p14="http://schemas.microsoft.com/office/powerpoint/2010/main" val="55583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F62728-8CE3-E483-7AE9-C4CBA8DD8870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349D6D-8F5E-EBBA-EF07-67AF38CC85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619" y="16171"/>
            <a:ext cx="12192000" cy="10885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782778-0600-BBF5-79F4-11AE997D7844}"/>
              </a:ext>
            </a:extLst>
          </p:cNvPr>
          <p:cNvSpPr txBox="1"/>
          <p:nvPr/>
        </p:nvSpPr>
        <p:spPr>
          <a:xfrm>
            <a:off x="113619" y="206513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Requisitos Funcionais</a:t>
            </a:r>
          </a:p>
        </p:txBody>
      </p:sp>
      <p:pic>
        <p:nvPicPr>
          <p:cNvPr id="9" name="Imagem 8" descr="Diagrama, Desenho técnico&#10;&#10;Descrição gerada automaticamente">
            <a:extLst>
              <a:ext uri="{FF2B5EF4-FFF2-40B4-BE49-F238E27FC236}">
                <a16:creationId xmlns:a16="http://schemas.microsoft.com/office/drawing/2014/main" id="{2C9732DC-7D82-5F6A-96D4-219FCBBAEC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47" y="1172807"/>
            <a:ext cx="9695543" cy="566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4F62728-8CE3-E483-7AE9-C4CBA8DD8870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5919720F-098A-2214-1234-BC620D5918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6" y="0"/>
            <a:ext cx="4952683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5E0581-CB12-1E3E-443F-BEEFF0DD20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9584" y="247206"/>
            <a:ext cx="4191585" cy="636358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A782778-0600-BBF5-79F4-11AE997D7844}"/>
              </a:ext>
            </a:extLst>
          </p:cNvPr>
          <p:cNvSpPr txBox="1"/>
          <p:nvPr/>
        </p:nvSpPr>
        <p:spPr>
          <a:xfrm>
            <a:off x="955447" y="2871857"/>
            <a:ext cx="5140553" cy="70788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Diagrama de Classes</a:t>
            </a:r>
          </a:p>
        </p:txBody>
      </p:sp>
    </p:spTree>
    <p:extLst>
      <p:ext uri="{BB962C8B-B14F-4D97-AF65-F5344CB8AC3E}">
        <p14:creationId xmlns:p14="http://schemas.microsoft.com/office/powerpoint/2010/main" val="28182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8" name="Imagem 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1F73DAB5-6DF6-EE78-484B-A672A1BD67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6902" y="1468153"/>
            <a:ext cx="7758193" cy="52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B5C38DD-7B3D-0D1D-E332-AEBD3AFCA55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999" y="2215303"/>
            <a:ext cx="5339460" cy="3615539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080EBBC-73DD-16CD-761C-534BDD3CD25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495" y="2215304"/>
            <a:ext cx="5297877" cy="36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2041A9B-B73B-611D-901F-D9A54842521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81389" y="1400179"/>
            <a:ext cx="8029219" cy="54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DD3597B6-5C5E-8AE3-123B-3FB2BEAE07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7823" y="1402253"/>
            <a:ext cx="7936351" cy="537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9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CD28748-6AC9-CBAB-269D-97A51CFD1DD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913" y="1441679"/>
            <a:ext cx="7794171" cy="52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6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E2167DA-730B-2D86-AC1F-6CDFD000904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5248" y="1848036"/>
            <a:ext cx="4441503" cy="45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6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F8F0114-E315-3615-F57B-129F5AB066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676" y="1219385"/>
            <a:ext cx="8296274" cy="56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2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920635D-6013-AFA4-AC00-D9B54D97BCA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2150" y="1162050"/>
            <a:ext cx="8324850" cy="569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18D8D86-070D-8A26-3599-0304E8662FED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Mão de uma pessoa olhando para a tela de um computador&#10;&#10;Descrição gerada automaticamente com confiança baixa">
            <a:extLst>
              <a:ext uri="{FF2B5EF4-FFF2-40B4-BE49-F238E27FC236}">
                <a16:creationId xmlns:a16="http://schemas.microsoft.com/office/drawing/2014/main" id="{111194C8-4851-23F1-39E2-A9AB91673B9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511" y="2166296"/>
            <a:ext cx="5400040" cy="26771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3603467-70CF-EDC3-92C0-B404F20C2EE1}"/>
              </a:ext>
            </a:extLst>
          </p:cNvPr>
          <p:cNvSpPr txBox="1"/>
          <p:nvPr/>
        </p:nvSpPr>
        <p:spPr>
          <a:xfrm>
            <a:off x="5343525" y="1564502"/>
            <a:ext cx="633085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D13A7F-16BB-EB36-3C52-A499E6C4EC25}"/>
              </a:ext>
            </a:extLst>
          </p:cNvPr>
          <p:cNvSpPr txBox="1"/>
          <p:nvPr/>
        </p:nvSpPr>
        <p:spPr>
          <a:xfrm>
            <a:off x="7683737" y="2367638"/>
            <a:ext cx="45082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Problema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Proposta de Solução de Software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err="1">
                <a:solidFill>
                  <a:schemeClr val="bg1"/>
                </a:solidFill>
              </a:rPr>
              <a:t>Elicitação</a:t>
            </a:r>
            <a:r>
              <a:rPr lang="pt-BR" dirty="0">
                <a:solidFill>
                  <a:schemeClr val="bg1"/>
                </a:solidFill>
              </a:rPr>
              <a:t> e Especificação de Requisitos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Conceitos e Tecnologias envolvidos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Situação Atual (estado-da-arte)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Requisitos Funcionais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Diagrama de Classes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Protótipos de Interfaces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Conclusão   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D0F2E5-B7BC-B5B6-9985-279512279FB1}"/>
              </a:ext>
            </a:extLst>
          </p:cNvPr>
          <p:cNvSpPr/>
          <p:nvPr/>
        </p:nvSpPr>
        <p:spPr>
          <a:xfrm>
            <a:off x="552805" y="6237513"/>
            <a:ext cx="11045372" cy="2467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998CE71-045A-737B-4B25-17B9D9A53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5" y="1171575"/>
            <a:ext cx="8667750" cy="568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36F4968-9FEE-E83F-C66F-6D8965509D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674" y="1210626"/>
            <a:ext cx="8306307" cy="56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4C47D48-EE5E-F840-E6A7-093BE4350F0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9908" y="1196656"/>
            <a:ext cx="8332183" cy="566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0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39841E1E-557E-10C1-AE41-8F7F6B920D1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4019" y="1210627"/>
            <a:ext cx="8363962" cy="56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4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BA8D5B5-A926-119B-65BA-B9BDA3D4AA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0181" y="1145765"/>
            <a:ext cx="8351635" cy="56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5140553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</a:t>
            </a:r>
          </a:p>
        </p:txBody>
      </p:sp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88FBDE2-A768-A0AD-5FAB-F11DF4E7039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1266" y="1204277"/>
            <a:ext cx="8349467" cy="56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2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0FCF3B-E750-73F2-7CC8-B662A0961858}"/>
              </a:ext>
            </a:extLst>
          </p:cNvPr>
          <p:cNvSpPr txBox="1"/>
          <p:nvPr/>
        </p:nvSpPr>
        <p:spPr>
          <a:xfrm>
            <a:off x="824819" y="308137"/>
            <a:ext cx="725963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 - Mobile</a:t>
            </a:r>
          </a:p>
        </p:txBody>
      </p:sp>
      <p:pic>
        <p:nvPicPr>
          <p:cNvPr id="2" name="Imagem 1" descr="Celular com tela ligada&#10;&#10;Descrição gerada automaticamente">
            <a:extLst>
              <a:ext uri="{FF2B5EF4-FFF2-40B4-BE49-F238E27FC236}">
                <a16:creationId xmlns:a16="http://schemas.microsoft.com/office/drawing/2014/main" id="{54045FF0-EC80-8A46-4B22-D69AE868C3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099" y="1324160"/>
            <a:ext cx="2950210" cy="5395595"/>
          </a:xfrm>
          <a:prstGeom prst="rect">
            <a:avLst/>
          </a:prstGeom>
        </p:spPr>
      </p:pic>
      <p:pic>
        <p:nvPicPr>
          <p:cNvPr id="3" name="Imagem 2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57861964-17C8-8B7E-3B90-0F3441BDE48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5172" y="1222150"/>
            <a:ext cx="3200400" cy="5497605"/>
          </a:xfrm>
          <a:prstGeom prst="rect">
            <a:avLst/>
          </a:prstGeom>
        </p:spPr>
      </p:pic>
      <p:pic>
        <p:nvPicPr>
          <p:cNvPr id="5" name="Imagem 4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1C4CB444-8A36-95ED-2550-8B39486185F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57383" y="1324160"/>
            <a:ext cx="3063240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pic>
        <p:nvPicPr>
          <p:cNvPr id="2" name="Imagem 1" descr="Celular com tela ligada&#10;&#10;Descrição gerada automaticamente">
            <a:extLst>
              <a:ext uri="{FF2B5EF4-FFF2-40B4-BE49-F238E27FC236}">
                <a16:creationId xmlns:a16="http://schemas.microsoft.com/office/drawing/2014/main" id="{24437492-F4FB-AEF5-47B2-CC0988377E3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4801" y="1238092"/>
            <a:ext cx="3025140" cy="5397839"/>
          </a:xfrm>
          <a:prstGeom prst="rect">
            <a:avLst/>
          </a:prstGeom>
        </p:spPr>
      </p:pic>
      <p:pic>
        <p:nvPicPr>
          <p:cNvPr id="3" name="Imagem 2" descr="Celular com tela ligada&#10;&#10;Descrição gerada automaticamente">
            <a:extLst>
              <a:ext uri="{FF2B5EF4-FFF2-40B4-BE49-F238E27FC236}">
                <a16:creationId xmlns:a16="http://schemas.microsoft.com/office/drawing/2014/main" id="{61846D92-83AE-3A3B-B9B8-073C9394E24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74740" y="1324159"/>
            <a:ext cx="3200400" cy="531177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F819910-7D6E-FFCB-9DD1-885B3B704A15}"/>
              </a:ext>
            </a:extLst>
          </p:cNvPr>
          <p:cNvSpPr txBox="1"/>
          <p:nvPr/>
        </p:nvSpPr>
        <p:spPr>
          <a:xfrm>
            <a:off x="824819" y="308137"/>
            <a:ext cx="725963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 - Mobile</a:t>
            </a:r>
          </a:p>
        </p:txBody>
      </p:sp>
    </p:spTree>
    <p:extLst>
      <p:ext uri="{BB962C8B-B14F-4D97-AF65-F5344CB8AC3E}">
        <p14:creationId xmlns:p14="http://schemas.microsoft.com/office/powerpoint/2010/main" val="24599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E16E9C-4C09-1033-657F-5A6FC2CDCF2F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C942F4-BF86-30A5-6A4E-46CD3AEE61A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2000" cy="132416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6F58AC01-0184-7896-3DB3-EC1ECA62A4D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4403" y="1210720"/>
            <a:ext cx="3147060" cy="5509394"/>
          </a:xfrm>
          <a:prstGeom prst="rect">
            <a:avLst/>
          </a:prstGeom>
        </p:spPr>
      </p:pic>
      <p:pic>
        <p:nvPicPr>
          <p:cNvPr id="3" name="Imagem 2" descr="Celular com tela ligada&#10;&#10;Descrição gerada automaticamente">
            <a:extLst>
              <a:ext uri="{FF2B5EF4-FFF2-40B4-BE49-F238E27FC236}">
                <a16:creationId xmlns:a16="http://schemas.microsoft.com/office/drawing/2014/main" id="{BC7CFEC6-F15B-5BCA-8361-29C75F35B4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72459" y="1210720"/>
            <a:ext cx="3025140" cy="550939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9B84C5-C1D4-B6B3-C0EB-A9AC93A8C94B}"/>
              </a:ext>
            </a:extLst>
          </p:cNvPr>
          <p:cNvSpPr txBox="1"/>
          <p:nvPr/>
        </p:nvSpPr>
        <p:spPr>
          <a:xfrm>
            <a:off x="824819" y="308137"/>
            <a:ext cx="7259638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Protótipo de Interface - Mobile</a:t>
            </a:r>
          </a:p>
        </p:txBody>
      </p:sp>
    </p:spTree>
    <p:extLst>
      <p:ext uri="{BB962C8B-B14F-4D97-AF65-F5344CB8AC3E}">
        <p14:creationId xmlns:p14="http://schemas.microsoft.com/office/powerpoint/2010/main" val="21028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Oval 13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8" name="Oval 19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8E9E7D-33A9-8221-6D04-43B193AA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  <p:grpSp>
        <p:nvGrpSpPr>
          <p:cNvPr id="19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0" name="Freeform: Shape 2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Retângulo 5">
            <a:extLst>
              <a:ext uri="{FF2B5EF4-FFF2-40B4-BE49-F238E27FC236}">
                <a16:creationId xmlns:a16="http://schemas.microsoft.com/office/drawing/2014/main" id="{6FF1ADDE-65C6-FCC9-6CCD-8EF66B26BE3D}"/>
              </a:ext>
            </a:extLst>
          </p:cNvPr>
          <p:cNvSpPr/>
          <p:nvPr/>
        </p:nvSpPr>
        <p:spPr>
          <a:xfrm>
            <a:off x="6858000" y="309716"/>
            <a:ext cx="4999703" cy="619737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        Ao longo deste trabalho, buscamos compreender a fundo os desafios e demandas específicas enfrentadas por nosso cliente. Com base nesse entendimento, nossa equipe dedicada e qualificada elaborou uma solução personalizada, que combina tecnologia avançada, funcionalidades inovadoras e uma interface intuitiva. Nosso software pretende ser projetado para otimizar processos, aumentar a eficiência e impulsionar o crescimento da empresa. A ideia é um desenvolvimento de forma modular e flexível, permitindo personalizações de acordo com as necessidades específicas da organização. A solução é escalável, acompanhando o crescimento e a evolução do negócio.</a:t>
            </a:r>
          </a:p>
        </p:txBody>
      </p:sp>
      <p:pic>
        <p:nvPicPr>
          <p:cNvPr id="211" name="Imagem 210" descr="Roda de carro&#10;&#10;Descrição gerada automaticamente com confiança média">
            <a:extLst>
              <a:ext uri="{FF2B5EF4-FFF2-40B4-BE49-F238E27FC236}">
                <a16:creationId xmlns:a16="http://schemas.microsoft.com/office/drawing/2014/main" id="{33E1CC18-80DB-5F71-7C50-11120972DDE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4717" y="1365941"/>
            <a:ext cx="2255663" cy="2085294"/>
          </a:xfrm>
          <a:prstGeom prst="rect">
            <a:avLst/>
          </a:prstGeom>
        </p:spPr>
      </p:pic>
      <p:pic>
        <p:nvPicPr>
          <p:cNvPr id="212" name="Imagem 211" descr="Roda de carro&#10;&#10;Descrição gerada automaticamente com confiança média">
            <a:extLst>
              <a:ext uri="{FF2B5EF4-FFF2-40B4-BE49-F238E27FC236}">
                <a16:creationId xmlns:a16="http://schemas.microsoft.com/office/drawing/2014/main" id="{7011672F-ADBD-F0A5-EF0A-B34D33B276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05917" y="952284"/>
            <a:ext cx="2255663" cy="20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3D018E-135B-49A8-DF17-8E6BAA4F45A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2CCD9D-E279-8FC8-F867-EEFF39AAEF0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68557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0BE637-66E9-7101-2431-5A7A97442FE2}"/>
              </a:ext>
            </a:extLst>
          </p:cNvPr>
          <p:cNvSpPr txBox="1"/>
          <p:nvPr/>
        </p:nvSpPr>
        <p:spPr>
          <a:xfrm>
            <a:off x="749695" y="411522"/>
            <a:ext cx="10692610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pt-BR" sz="4000" dirty="0">
                <a:solidFill>
                  <a:schemeClr val="bg1"/>
                </a:solidFill>
              </a:rPr>
              <a:t>Problema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32383" y="1454727"/>
            <a:ext cx="9109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 empresa Lemos LTDA é uma locadora de veículos em Sorocaba. Atualmente, o controle de manutenção e troca de peças é feito manualmente em planilhas do Excel por um colaborador do departamento de recepção. O controle utiliza a placa do carro e o hodômetro para determinar as revisões necessárias. A locadora busca aprimorar o controle de manutenção, automatizando e tornando-o mais seguro, para evitar erros operacionais.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32383" y="5225166"/>
            <a:ext cx="6533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Necessidade de sistema online para acesso em tempo real às informações, visando evitar atrasos e equívocos em decisões importantes relacionadas à alocação de veículos, programação de manutenções e controle de documentação e histórico.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651702" y="3478446"/>
            <a:ext cx="3790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Os dados são armazenados em uma planilha do Excel traz certa dificuldade na visualização, além de incoerências e imprecisões na mesma</a:t>
            </a:r>
          </a:p>
        </p:txBody>
      </p:sp>
    </p:spTree>
    <p:extLst>
      <p:ext uri="{BB962C8B-B14F-4D97-AF65-F5344CB8AC3E}">
        <p14:creationId xmlns:p14="http://schemas.microsoft.com/office/powerpoint/2010/main" val="87798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ouse de computador&#10;&#10;Descrição gerada automaticamente">
            <a:extLst>
              <a:ext uri="{FF2B5EF4-FFF2-40B4-BE49-F238E27FC236}">
                <a16:creationId xmlns:a16="http://schemas.microsoft.com/office/drawing/2014/main" id="{F90EEF18-5AE7-F403-43F6-BE06D3DCC0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7017" r="1" b="461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6A54D2A-C2EA-4E26-94A3-1E535BEAFE2D}"/>
              </a:ext>
            </a:extLst>
          </p:cNvPr>
          <p:cNvSpPr txBox="1"/>
          <p:nvPr/>
        </p:nvSpPr>
        <p:spPr>
          <a:xfrm>
            <a:off x="1766769" y="2046514"/>
            <a:ext cx="86584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Agradecemos a atenção!</a:t>
            </a:r>
          </a:p>
        </p:txBody>
      </p:sp>
    </p:spTree>
    <p:extLst>
      <p:ext uri="{BB962C8B-B14F-4D97-AF65-F5344CB8AC3E}">
        <p14:creationId xmlns:p14="http://schemas.microsoft.com/office/powerpoint/2010/main" val="18521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DC07B27-4E3C-4BCF-ABDB-6AA72857C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19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D11BE6-2A04-4DBB-842D-88602B5E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12437"/>
            <a:ext cx="11713464" cy="6844063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0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5E02A-9AA9-45EC-B87B-B46F043F3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" y="2724072"/>
            <a:ext cx="12192008" cy="4114801"/>
          </a:xfrm>
          <a:prstGeom prst="rect">
            <a:avLst/>
          </a:prstGeom>
          <a:gradFill>
            <a:gsLst>
              <a:gs pos="30000">
                <a:schemeClr val="accent1">
                  <a:lumMod val="75000"/>
                  <a:alpha val="19000"/>
                </a:schemeClr>
              </a:gs>
              <a:gs pos="100000">
                <a:schemeClr val="accent1">
                  <a:alpha val="24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91EDBA-E8E0-4575-8147-B7003452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09672" y="1716338"/>
            <a:ext cx="6858003" cy="3422328"/>
          </a:xfrm>
          <a:prstGeom prst="rect">
            <a:avLst/>
          </a:prstGeom>
          <a:gradFill>
            <a:gsLst>
              <a:gs pos="0">
                <a:schemeClr val="accent1">
                  <a:alpha val="52000"/>
                </a:schemeClr>
              </a:gs>
              <a:gs pos="76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EE4473-A122-4E96-8C31-B4C5AAA27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123" y="2706446"/>
            <a:ext cx="12191997" cy="37119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92000">
                <a:schemeClr val="accent1">
                  <a:lumMod val="75000"/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áfico 6" descr="Mecânico de Automóveis com preenchimento sólido">
            <a:extLst>
              <a:ext uri="{FF2B5EF4-FFF2-40B4-BE49-F238E27FC236}">
                <a16:creationId xmlns:a16="http://schemas.microsoft.com/office/drawing/2014/main" id="{75388437-40A4-BB7F-023F-2E59B3B20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02" y="476246"/>
            <a:ext cx="1748765" cy="1748765"/>
          </a:xfrm>
          <a:prstGeom prst="rect">
            <a:avLst/>
          </a:prstGeom>
        </p:spPr>
      </p:pic>
      <p:pic>
        <p:nvPicPr>
          <p:cNvPr id="9" name="Gráfico 8" descr="Lava-jato com preenchimento sólido">
            <a:extLst>
              <a:ext uri="{FF2B5EF4-FFF2-40B4-BE49-F238E27FC236}">
                <a16:creationId xmlns:a16="http://schemas.microsoft.com/office/drawing/2014/main" id="{E7552371-6499-1DDC-BD8D-3032A396CB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02" y="4355342"/>
            <a:ext cx="1748765" cy="1748765"/>
          </a:xfrm>
          <a:prstGeom prst="rect">
            <a:avLst/>
          </a:prstGeom>
        </p:spPr>
      </p:pic>
      <p:pic>
        <p:nvPicPr>
          <p:cNvPr id="5" name="Espaço Reservado para Conteúdo 4" descr="Mecânico de Automóveis estrutura de tópicos">
            <a:extLst>
              <a:ext uri="{FF2B5EF4-FFF2-40B4-BE49-F238E27FC236}">
                <a16:creationId xmlns:a16="http://schemas.microsoft.com/office/drawing/2014/main" id="{18C6B9D3-74D5-CE98-531A-380AA5DDA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03" y="2468990"/>
            <a:ext cx="1748764" cy="1748764"/>
          </a:xfrm>
          <a:prstGeom prst="rect">
            <a:avLst/>
          </a:prstGeom>
        </p:spPr>
      </p:pic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B9DE125-020B-CDD9-CFA7-CB7F99F77C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04" y="605819"/>
            <a:ext cx="9825133" cy="52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5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13D018E-135B-49A8-DF17-8E6BAA4F45A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44C30A-4D7C-B4CD-FFF4-6AF4F18483D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43505" y="-1"/>
            <a:ext cx="2848495" cy="685799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330C8E-7B8E-A293-325B-ED3BFFC5B1DB}"/>
              </a:ext>
            </a:extLst>
          </p:cNvPr>
          <p:cNvSpPr txBox="1"/>
          <p:nvPr/>
        </p:nvSpPr>
        <p:spPr>
          <a:xfrm>
            <a:off x="551543" y="324436"/>
            <a:ext cx="11152019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Proposta de Solução de Software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82881" y="4796444"/>
            <a:ext cx="9027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 objetivo é criar  um sistema  automatizado via  desktop e aplicativo móbile que  facilite  todos os processos  do controle de manutenção da frota de veículos, considerando todos os departamentos como recepção, oficina mecânica e administrativo  entre outros.</a:t>
            </a:r>
          </a:p>
          <a:p>
            <a:pPr algn="ctr"/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73331" y="1837113"/>
            <a:ext cx="6209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proposta é o desenvolvimento de uma aplicação para estabelecer um controle manutenção de frota veículos, considerando o ambiente do cliente e suas rotinas do checklist, e também toda entrada do veículo na locadora (aquisição e retorno da locação), acionando possíveis manutenções, assim como controles gerados por ocasião (número de km, tempo sem manutenção). </a:t>
            </a:r>
          </a:p>
        </p:txBody>
      </p:sp>
    </p:spTree>
    <p:extLst>
      <p:ext uri="{BB962C8B-B14F-4D97-AF65-F5344CB8AC3E}">
        <p14:creationId xmlns:p14="http://schemas.microsoft.com/office/powerpoint/2010/main" val="274169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FD34CF1-CE67-8B82-DB54-7C0E69AF3641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51F4331-A945-579A-CFD8-125627837E75}"/>
              </a:ext>
            </a:extLst>
          </p:cNvPr>
          <p:cNvSpPr/>
          <p:nvPr/>
        </p:nvSpPr>
        <p:spPr>
          <a:xfrm>
            <a:off x="295422" y="281354"/>
            <a:ext cx="11605846" cy="1336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ircuito eletrônico azul&#10;&#10;Descrição gerada automaticamente com confiança média">
            <a:extLst>
              <a:ext uri="{FF2B5EF4-FFF2-40B4-BE49-F238E27FC236}">
                <a16:creationId xmlns:a16="http://schemas.microsoft.com/office/drawing/2014/main" id="{375E075E-0336-D71F-2875-309FB8376FE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824" y="601227"/>
            <a:ext cx="5400040" cy="34036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99011" y="4339244"/>
            <a:ext cx="5411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Uma vez implantada essa aplicação, poderia agilizar a tomada de decisões e aumentar a eficiência operacional. Além disso, o sistema pode permitir a emissão de relatórios gerenciais que auxiliem na análise de desempenho da manutenção da frota e na identificação de oportunidades de melhoria.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81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2755040-7F8A-FE48-6B39-FB3501E0EE8E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BE93873-0C93-68A8-8725-3A8934DC8ED2}"/>
              </a:ext>
            </a:extLst>
          </p:cNvPr>
          <p:cNvSpPr/>
          <p:nvPr/>
        </p:nvSpPr>
        <p:spPr>
          <a:xfrm>
            <a:off x="7373257" y="510722"/>
            <a:ext cx="4426859" cy="25527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4EE7EB4C-472C-D0CD-110E-662DE0FF9CC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58554" y="338365"/>
            <a:ext cx="4248150" cy="25527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DF4EC72-FF99-3B38-4BA7-B630503E38C1}"/>
              </a:ext>
            </a:extLst>
          </p:cNvPr>
          <p:cNvSpPr/>
          <p:nvPr/>
        </p:nvSpPr>
        <p:spPr>
          <a:xfrm>
            <a:off x="285296" y="6104164"/>
            <a:ext cx="11514820" cy="20773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7D21B4-3CCE-4FFD-8EB5-F4B6CD7E77A7}"/>
              </a:ext>
            </a:extLst>
          </p:cNvPr>
          <p:cNvSpPr/>
          <p:nvPr/>
        </p:nvSpPr>
        <p:spPr>
          <a:xfrm>
            <a:off x="551541" y="206828"/>
            <a:ext cx="188687" cy="644434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FCE193-9D17-F555-7A48-A4D1C02C291F}"/>
              </a:ext>
            </a:extLst>
          </p:cNvPr>
          <p:cNvSpPr txBox="1"/>
          <p:nvPr/>
        </p:nvSpPr>
        <p:spPr>
          <a:xfrm>
            <a:off x="885371" y="1170338"/>
            <a:ext cx="6345237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Elicitação</a:t>
            </a:r>
            <a:r>
              <a:rPr lang="pt-BR" sz="4000" dirty="0">
                <a:solidFill>
                  <a:schemeClr val="bg1"/>
                </a:solidFill>
              </a:rPr>
              <a:t> e </a:t>
            </a:r>
          </a:p>
          <a:p>
            <a:r>
              <a:rPr lang="pt-BR" sz="4000" dirty="0">
                <a:solidFill>
                  <a:schemeClr val="bg1"/>
                </a:solidFill>
              </a:rPr>
              <a:t>Especificação dos Requisitos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8F5994-0ACC-F8B8-B84E-67EC9CB69E09}"/>
              </a:ext>
            </a:extLst>
          </p:cNvPr>
          <p:cNvSpPr txBox="1"/>
          <p:nvPr/>
        </p:nvSpPr>
        <p:spPr>
          <a:xfrm>
            <a:off x="1480453" y="3875907"/>
            <a:ext cx="412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Entrevista</a:t>
            </a:r>
          </a:p>
        </p:txBody>
      </p:sp>
    </p:spTree>
    <p:extLst>
      <p:ext uri="{BB962C8B-B14F-4D97-AF65-F5344CB8AC3E}">
        <p14:creationId xmlns:p14="http://schemas.microsoft.com/office/powerpoint/2010/main" val="274625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4" descr="Números Digitais">
            <a:extLst>
              <a:ext uri="{FF2B5EF4-FFF2-40B4-BE49-F238E27FC236}">
                <a16:creationId xmlns:a16="http://schemas.microsoft.com/office/drawing/2014/main" id="{107C2599-BBEA-78D4-267C-FBADF7C66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aphicFrame>
        <p:nvGraphicFramePr>
          <p:cNvPr id="5" name="Espaço Reservado para Conteúdo 5" descr="SmartArt">
            <a:extLst>
              <a:ext uri="{FF2B5EF4-FFF2-40B4-BE49-F238E27FC236}">
                <a16:creationId xmlns:a16="http://schemas.microsoft.com/office/drawing/2014/main" id="{DA8BE127-0181-8992-5274-8741D7538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2057121"/>
              </p:ext>
            </p:extLst>
          </p:nvPr>
        </p:nvGraphicFramePr>
        <p:xfrm>
          <a:off x="2355706" y="2126002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E4E3F705-B9B0-A727-3D94-A5A314AE11B9}"/>
              </a:ext>
            </a:extLst>
          </p:cNvPr>
          <p:cNvSpPr txBox="1"/>
          <p:nvPr/>
        </p:nvSpPr>
        <p:spPr>
          <a:xfrm>
            <a:off x="461961" y="604281"/>
            <a:ext cx="1104786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Conceitos e Tecnologias envolvidas</a:t>
            </a:r>
          </a:p>
        </p:txBody>
      </p:sp>
    </p:spTree>
    <p:extLst>
      <p:ext uri="{BB962C8B-B14F-4D97-AF65-F5344CB8AC3E}">
        <p14:creationId xmlns:p14="http://schemas.microsoft.com/office/powerpoint/2010/main" val="4219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m 21" descr="Uma imagem contendo Gráfico&#10;&#10;Descrição gerada automaticamente">
            <a:extLst>
              <a:ext uri="{FF2B5EF4-FFF2-40B4-BE49-F238E27FC236}">
                <a16:creationId xmlns:a16="http://schemas.microsoft.com/office/drawing/2014/main" id="{4B44AE40-8F5B-DC83-FE7E-A58D8AE170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37695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EEBF808-7C25-25AB-42B9-97204447472B}"/>
              </a:ext>
            </a:extLst>
          </p:cNvPr>
          <p:cNvSpPr txBox="1"/>
          <p:nvPr/>
        </p:nvSpPr>
        <p:spPr>
          <a:xfrm>
            <a:off x="534473" y="2950387"/>
            <a:ext cx="3052293" cy="3531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02C2834-E147-B543-FF97-2BA32224F039}"/>
              </a:ext>
            </a:extLst>
          </p:cNvPr>
          <p:cNvSpPr txBox="1"/>
          <p:nvPr/>
        </p:nvSpPr>
        <p:spPr>
          <a:xfrm>
            <a:off x="203481" y="688216"/>
            <a:ext cx="3714275" cy="13234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Situação Atual (estado-da-arte)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4719BE-A485-9CA8-B5EE-624881F6EDE1}"/>
              </a:ext>
            </a:extLst>
          </p:cNvPr>
          <p:cNvSpPr txBox="1"/>
          <p:nvPr/>
        </p:nvSpPr>
        <p:spPr>
          <a:xfrm>
            <a:off x="527848" y="3083966"/>
            <a:ext cx="1233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Cobli</a:t>
            </a:r>
            <a:endParaRPr lang="pt-B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796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571</Words>
  <Application>Microsoft Office PowerPoint</Application>
  <PresentationFormat>Widescreen</PresentationFormat>
  <Paragraphs>61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Segoe UI</vt:lpstr>
      <vt:lpstr>Söhne</vt:lpstr>
      <vt:lpstr>Symbol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Kelly M H Y</dc:creator>
  <cp:lastModifiedBy>Kelly M H Y</cp:lastModifiedBy>
  <cp:revision>7</cp:revision>
  <dcterms:created xsi:type="dcterms:W3CDTF">2023-05-28T01:33:36Z</dcterms:created>
  <dcterms:modified xsi:type="dcterms:W3CDTF">2023-05-29T02:11:38Z</dcterms:modified>
</cp:coreProperties>
</file>